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6" r:id="rId3"/>
    <p:sldId id="257" r:id="rId4"/>
    <p:sldId id="258" r:id="rId5"/>
    <p:sldId id="259" r:id="rId6"/>
    <p:sldId id="260" r:id="rId7"/>
    <p:sldId id="267" r:id="rId8"/>
    <p:sldId id="261" r:id="rId9"/>
    <p:sldId id="262" r:id="rId10"/>
    <p:sldId id="263" r:id="rId11"/>
    <p:sldId id="264" r:id="rId12"/>
    <p:sldId id="265" r:id="rId13"/>
    <p:sldId id="266" r:id="rId14"/>
    <p:sldId id="268" r:id="rId15"/>
    <p:sldId id="269" r:id="rId16"/>
    <p:sldId id="270" r:id="rId17"/>
    <p:sldId id="271" r:id="rId18"/>
    <p:sldId id="273" r:id="rId19"/>
    <p:sldId id="272" r:id="rId20"/>
    <p:sldId id="274" r:id="rId21"/>
    <p:sldId id="275"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dirty="0"/>
              <a:pPr/>
              <a:t>7/8/2018</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40F4739-9812-4A9F-890D-2AD6BA5F6EE8}" type="datetimeFigureOut">
              <a:rPr lang="en-US" dirty="0"/>
              <a:t>7/8/2018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18845AC5-A3F8-44AA-BA8F-596CDCC976D3}" type="datetimeFigureOut">
              <a:rPr lang="en-US" dirty="0"/>
              <a:t>7/8/2018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C873B183-A821-4095-A363-9EC968635539}" type="datetimeFigureOut">
              <a:rPr lang="en-US" dirty="0"/>
              <a:t>7/8/2018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74D01B4-0AA5-45E6-B2E6-5FA4078AEBCF}" type="datetimeFigureOut">
              <a:rPr lang="en-US" dirty="0"/>
              <a:t>7/8/2018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dirty="0"/>
              <a:t>7/8/2018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dirty="0"/>
              <a:t>7/8/2018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dirty="0"/>
              <a:t>7/8/2018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dirty="0"/>
              <a:t>7/8/2018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dirty="0"/>
              <a:t>7/8/2018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AAA073D-A903-47F8-8D16-77642FB0DF1F}" type="datetimeFigureOut">
              <a:rPr lang="en-US" dirty="0"/>
              <a:t>7/8/2018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dirty="0"/>
              <a:t>7/8/2018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dirty="0"/>
              <a:t>7/8/2018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dirty="0"/>
              <a:t>7/8/2018</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dirty="0"/>
              <a:t>7/8/2018</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E665CEB-0076-4E37-B880-BCEA9784DE0A}" type="datetimeFigureOut">
              <a:rPr lang="en-US" dirty="0"/>
              <a:t>7/8/2018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6149E5E-3896-4118-99A7-7B85668F1C5E}" type="datetimeFigureOut">
              <a:rPr lang="en-US" dirty="0"/>
              <a:t>7/8/2018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dirty="0"/>
              <a:t>7/8/2018</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dirty="0"/>
              <a:t>
              </a:t>
            </a:r>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733245"/>
            <a:ext cx="9869603" cy="2130725"/>
          </a:xfrm>
        </p:spPr>
        <p:txBody>
          <a:bodyPr/>
          <a:lstStyle/>
          <a:p>
            <a:r>
              <a:rPr lang="en-US" sz="3200" dirty="0" smtClean="0">
                <a:latin typeface="Times New Roman" panose="02020603050405020304" pitchFamily="18" charset="0"/>
                <a:cs typeface="Times New Roman" panose="02020603050405020304" pitchFamily="18" charset="0"/>
              </a:rPr>
              <a:t>							CODE FOR GOOD</a:t>
            </a:r>
            <a:br>
              <a:rPr lang="en-US" sz="3200" dirty="0" smtClean="0">
                <a:latin typeface="Times New Roman" panose="02020603050405020304" pitchFamily="18" charset="0"/>
                <a:cs typeface="Times New Roman" panose="02020603050405020304" pitchFamily="18" charset="0"/>
              </a:rPr>
            </a:br>
            <a:r>
              <a:rPr lang="en-US" sz="3200" dirty="0" smtClean="0">
                <a:latin typeface="Times New Roman" panose="02020603050405020304" pitchFamily="18" charset="0"/>
                <a:cs typeface="Times New Roman" panose="02020603050405020304" pitchFamily="18" charset="0"/>
              </a:rPr>
              <a:t>		</a:t>
            </a:r>
            <a:r>
              <a:rPr lang="en-US" sz="4800" dirty="0" smtClean="0">
                <a:latin typeface="Times New Roman" panose="02020603050405020304" pitchFamily="18" charset="0"/>
                <a:cs typeface="Times New Roman" panose="02020603050405020304" pitchFamily="18" charset="0"/>
              </a:rPr>
              <a:t>CARE WORKS FOUNDATION</a:t>
            </a:r>
            <a:endParaRPr lang="en-US" sz="48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3588589"/>
            <a:ext cx="8825658" cy="2050211"/>
          </a:xfrm>
        </p:spPr>
        <p:txBody>
          <a:bodyPr>
            <a:normAutofit fontScale="92500" lnSpcReduction="20000"/>
          </a:bodyPr>
          <a:lstStyle/>
          <a:p>
            <a:r>
              <a:rPr lang="en-US" dirty="0" smtClean="0">
                <a:latin typeface="Times New Roman" panose="02020603050405020304" pitchFamily="18" charset="0"/>
                <a:cs typeface="Times New Roman" panose="02020603050405020304" pitchFamily="18" charset="0"/>
              </a:rPr>
              <a:t>DONE BY-</a:t>
            </a:r>
          </a:p>
          <a:p>
            <a:r>
              <a:rPr lang="en-US" dirty="0" smtClean="0">
                <a:latin typeface="Times New Roman" panose="02020603050405020304" pitchFamily="18" charset="0"/>
                <a:cs typeface="Times New Roman" panose="02020603050405020304" pitchFamily="18" charset="0"/>
              </a:rPr>
              <a:t>SULOCHANA ROY(TEAM LEADER)</a:t>
            </a:r>
          </a:p>
          <a:p>
            <a:r>
              <a:rPr lang="en-US" dirty="0" smtClean="0">
                <a:latin typeface="Times New Roman" panose="02020603050405020304" pitchFamily="18" charset="0"/>
                <a:cs typeface="Times New Roman" panose="02020603050405020304" pitchFamily="18" charset="0"/>
              </a:rPr>
              <a:t>GAURAV KUMAR</a:t>
            </a:r>
          </a:p>
          <a:p>
            <a:r>
              <a:rPr lang="en-US" dirty="0" smtClean="0">
                <a:latin typeface="Times New Roman" panose="02020603050405020304" pitchFamily="18" charset="0"/>
                <a:cs typeface="Times New Roman" panose="02020603050405020304" pitchFamily="18" charset="0"/>
              </a:rPr>
              <a:t>SURBHI JAIN</a:t>
            </a:r>
          </a:p>
          <a:p>
            <a:r>
              <a:rPr lang="en-US" dirty="0" smtClean="0">
                <a:latin typeface="Times New Roman" panose="02020603050405020304" pitchFamily="18" charset="0"/>
                <a:cs typeface="Times New Roman" panose="02020603050405020304" pitchFamily="18" charset="0"/>
              </a:rPr>
              <a:t>NAMITHA PADMANABHAN</a:t>
            </a:r>
          </a:p>
          <a:p>
            <a:r>
              <a:rPr lang="en-US" dirty="0" smtClean="0">
                <a:latin typeface="Times New Roman" panose="02020603050405020304" pitchFamily="18" charset="0"/>
                <a:cs typeface="Times New Roman" panose="02020603050405020304" pitchFamily="18" charset="0"/>
              </a:rPr>
              <a:t>RAKESH SS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3897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sz="4000" b="1" dirty="0" smtClean="0">
                <a:solidFill>
                  <a:srgbClr val="92D050"/>
                </a:solidFill>
                <a:latin typeface="Times New Roman" panose="02020603050405020304" pitchFamily="18" charset="0"/>
                <a:cs typeface="Times New Roman" panose="02020603050405020304" pitchFamily="18" charset="0"/>
              </a:rPr>
              <a:t>SIGN IN PAGE</a:t>
            </a:r>
            <a:endParaRPr lang="en-US" sz="4000" b="1" dirty="0">
              <a:solidFill>
                <a:srgbClr val="92D05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2147977" y="2603499"/>
            <a:ext cx="7768389" cy="4107851"/>
          </a:xfrm>
          <a:prstGeom prst="rect">
            <a:avLst/>
          </a:prstGeom>
        </p:spPr>
      </p:pic>
    </p:spTree>
    <p:extLst>
      <p:ext uri="{BB962C8B-B14F-4D97-AF65-F5344CB8AC3E}">
        <p14:creationId xmlns:p14="http://schemas.microsoft.com/office/powerpoint/2010/main" val="3352297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767751"/>
            <a:ext cx="8761413" cy="1078302"/>
          </a:xfrm>
        </p:spPr>
        <p:txBody>
          <a:bodyPr/>
          <a:lstStyle/>
          <a:p>
            <a:r>
              <a:rPr lang="en-US" dirty="0" smtClean="0"/>
              <a:t>				</a:t>
            </a:r>
            <a:br>
              <a:rPr lang="en-US" dirty="0" smtClean="0"/>
            </a:br>
            <a:r>
              <a:rPr lang="en-US" dirty="0"/>
              <a:t>	</a:t>
            </a:r>
            <a:r>
              <a:rPr lang="en-US" dirty="0" smtClean="0"/>
              <a:t>			</a:t>
            </a:r>
            <a:r>
              <a:rPr lang="en-US" sz="4000" b="1" dirty="0" smtClean="0">
                <a:solidFill>
                  <a:srgbClr val="92D050"/>
                </a:solidFill>
                <a:latin typeface="Times New Roman" panose="02020603050405020304" pitchFamily="18" charset="0"/>
                <a:cs typeface="Times New Roman" panose="02020603050405020304" pitchFamily="18" charset="0"/>
              </a:rPr>
              <a:t>LIST OF SCHOOLS PAGE</a:t>
            </a:r>
            <a:r>
              <a:rPr lang="en-US" dirty="0" smtClean="0"/>
              <a:t>						</a:t>
            </a:r>
            <a:endParaRPr lang="en-US" dirty="0"/>
          </a:p>
        </p:txBody>
      </p:sp>
      <p:pic>
        <p:nvPicPr>
          <p:cNvPr id="4" name="Content Placeholder 3"/>
          <p:cNvPicPr>
            <a:picLocks noGrp="1" noChangeAspect="1"/>
          </p:cNvPicPr>
          <p:nvPr>
            <p:ph idx="1"/>
          </p:nvPr>
        </p:nvPicPr>
        <p:blipFill>
          <a:blip r:embed="rId2"/>
          <a:stretch>
            <a:fillRect/>
          </a:stretch>
        </p:blipFill>
        <p:spPr>
          <a:xfrm>
            <a:off x="1733908" y="2603499"/>
            <a:ext cx="7944929" cy="3935323"/>
          </a:xfrm>
          <a:prstGeom prst="rect">
            <a:avLst/>
          </a:prstGeom>
        </p:spPr>
      </p:pic>
    </p:spTree>
    <p:extLst>
      <p:ext uri="{BB962C8B-B14F-4D97-AF65-F5344CB8AC3E}">
        <p14:creationId xmlns:p14="http://schemas.microsoft.com/office/powerpoint/2010/main" val="2121481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sz="4000" b="1" dirty="0" smtClean="0">
                <a:solidFill>
                  <a:srgbClr val="92D050"/>
                </a:solidFill>
                <a:latin typeface="Times New Roman" panose="02020603050405020304" pitchFamily="18" charset="0"/>
                <a:cs typeface="Times New Roman" panose="02020603050405020304" pitchFamily="18" charset="0"/>
              </a:rPr>
              <a:t>CATEGORIES OF DATA</a:t>
            </a:r>
            <a:endParaRPr lang="en-US" sz="4000" b="1" dirty="0">
              <a:solidFill>
                <a:srgbClr val="92D05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337094" y="2603500"/>
            <a:ext cx="8954219" cy="3918070"/>
          </a:xfrm>
          <a:prstGeom prst="rect">
            <a:avLst/>
          </a:prstGeom>
        </p:spPr>
      </p:pic>
    </p:spTree>
    <p:extLst>
      <p:ext uri="{BB962C8B-B14F-4D97-AF65-F5344CB8AC3E}">
        <p14:creationId xmlns:p14="http://schemas.microsoft.com/office/powerpoint/2010/main" val="639202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sz="4000" b="1" dirty="0" smtClean="0">
                <a:solidFill>
                  <a:srgbClr val="92D050"/>
                </a:solidFill>
                <a:latin typeface="Times New Roman" panose="02020603050405020304" pitchFamily="18" charset="0"/>
                <a:cs typeface="Times New Roman" panose="02020603050405020304" pitchFamily="18" charset="0"/>
              </a:rPr>
              <a:t>SCHOOL PROFILE	</a:t>
            </a:r>
            <a:endParaRPr lang="en-US" sz="4000" b="1" dirty="0">
              <a:solidFill>
                <a:srgbClr val="92D05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2147977" y="2603500"/>
            <a:ext cx="7323827" cy="3788674"/>
          </a:xfrm>
          <a:prstGeom prst="rect">
            <a:avLst/>
          </a:prstGeom>
        </p:spPr>
      </p:pic>
    </p:spTree>
    <p:extLst>
      <p:ext uri="{BB962C8B-B14F-4D97-AF65-F5344CB8AC3E}">
        <p14:creationId xmlns:p14="http://schemas.microsoft.com/office/powerpoint/2010/main" val="3963784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sz="4000" b="1" dirty="0" smtClean="0">
                <a:solidFill>
                  <a:srgbClr val="92D050"/>
                </a:solidFill>
                <a:latin typeface="Times New Roman" panose="02020603050405020304" pitchFamily="18" charset="0"/>
                <a:cs typeface="Times New Roman" panose="02020603050405020304" pitchFamily="18" charset="0"/>
              </a:rPr>
              <a:t>SANITATION</a:t>
            </a:r>
            <a:endParaRPr lang="en-US" sz="4000" b="1" dirty="0">
              <a:solidFill>
                <a:srgbClr val="92D05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2104845" y="2603500"/>
            <a:ext cx="7358332" cy="3416300"/>
          </a:xfrm>
          <a:prstGeom prst="rect">
            <a:avLst/>
          </a:prstGeom>
        </p:spPr>
      </p:pic>
    </p:spTree>
    <p:extLst>
      <p:ext uri="{BB962C8B-B14F-4D97-AF65-F5344CB8AC3E}">
        <p14:creationId xmlns:p14="http://schemas.microsoft.com/office/powerpoint/2010/main" val="2288003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92D050"/>
                </a:solidFill>
                <a:latin typeface="Times New Roman" panose="02020603050405020304" pitchFamily="18" charset="0"/>
                <a:cs typeface="Times New Roman" panose="02020603050405020304" pitchFamily="18" charset="0"/>
              </a:rPr>
              <a:t>				CLASS ENVIRONMENT</a:t>
            </a:r>
            <a:endParaRPr lang="en-US" sz="4000" b="1" dirty="0">
              <a:solidFill>
                <a:srgbClr val="92D05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6357669" y="2603500"/>
            <a:ext cx="4546120" cy="3521254"/>
          </a:xfrm>
          <a:prstGeom prst="rect">
            <a:avLst/>
          </a:prstGeom>
        </p:spPr>
      </p:pic>
      <p:pic>
        <p:nvPicPr>
          <p:cNvPr id="5" name="Picture 4"/>
          <p:cNvPicPr>
            <a:picLocks noChangeAspect="1"/>
          </p:cNvPicPr>
          <p:nvPr/>
        </p:nvPicPr>
        <p:blipFill>
          <a:blip r:embed="rId3"/>
          <a:stretch>
            <a:fillRect/>
          </a:stretch>
        </p:blipFill>
        <p:spPr>
          <a:xfrm>
            <a:off x="1492371" y="2603499"/>
            <a:ext cx="4468482" cy="3521255"/>
          </a:xfrm>
          <a:prstGeom prst="rect">
            <a:avLst/>
          </a:prstGeom>
        </p:spPr>
      </p:pic>
    </p:spTree>
    <p:extLst>
      <p:ext uri="{BB962C8B-B14F-4D97-AF65-F5344CB8AC3E}">
        <p14:creationId xmlns:p14="http://schemas.microsoft.com/office/powerpoint/2010/main" val="415734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92D050"/>
                </a:solidFill>
                <a:latin typeface="Times New Roman" panose="02020603050405020304" pitchFamily="18" charset="0"/>
                <a:cs typeface="Times New Roman" panose="02020603050405020304" pitchFamily="18" charset="0"/>
              </a:rPr>
              <a:t>				HEALTH PROGRAMS</a:t>
            </a:r>
            <a:endParaRPr lang="en-US" sz="4000" b="1" dirty="0">
              <a:solidFill>
                <a:srgbClr val="92D05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906438" y="2603499"/>
            <a:ext cx="8143336" cy="3935323"/>
          </a:xfrm>
          <a:prstGeom prst="rect">
            <a:avLst/>
          </a:prstGeom>
        </p:spPr>
      </p:pic>
    </p:spTree>
    <p:extLst>
      <p:ext uri="{BB962C8B-B14F-4D97-AF65-F5344CB8AC3E}">
        <p14:creationId xmlns:p14="http://schemas.microsoft.com/office/powerpoint/2010/main" val="243056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92D050"/>
                </a:solidFill>
                <a:latin typeface="Times New Roman" panose="02020603050405020304" pitchFamily="18" charset="0"/>
                <a:cs typeface="Times New Roman" panose="02020603050405020304" pitchFamily="18" charset="0"/>
              </a:rPr>
              <a:t>			  SCHOOL ENVIRONMENT</a:t>
            </a:r>
            <a:endParaRPr lang="en-US" sz="4000" b="1" dirty="0">
              <a:solidFill>
                <a:srgbClr val="92D05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345720" y="2603499"/>
            <a:ext cx="9213011" cy="4021587"/>
          </a:xfrm>
          <a:prstGeom prst="rect">
            <a:avLst/>
          </a:prstGeom>
        </p:spPr>
      </p:pic>
    </p:spTree>
    <p:extLst>
      <p:ext uri="{BB962C8B-B14F-4D97-AF65-F5344CB8AC3E}">
        <p14:creationId xmlns:p14="http://schemas.microsoft.com/office/powerpoint/2010/main" val="2987484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92D050"/>
                </a:solidFill>
                <a:latin typeface="Times New Roman" panose="02020603050405020304" pitchFamily="18" charset="0"/>
                <a:cs typeface="Times New Roman" panose="02020603050405020304" pitchFamily="18" charset="0"/>
              </a:rPr>
              <a:t>			  ANDROID APPLICATION</a:t>
            </a:r>
            <a:endParaRPr lang="en-US" sz="4000" b="1" dirty="0">
              <a:solidFill>
                <a:srgbClr val="92D05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t>HOMESCREEN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8317" y="2603500"/>
            <a:ext cx="3806495" cy="4081972"/>
          </a:xfrm>
          <a:prstGeom prst="rect">
            <a:avLst/>
          </a:prstGeom>
        </p:spPr>
      </p:pic>
    </p:spTree>
    <p:extLst>
      <p:ext uri="{BB962C8B-B14F-4D97-AF65-F5344CB8AC3E}">
        <p14:creationId xmlns:p14="http://schemas.microsoft.com/office/powerpoint/2010/main" val="1149918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92D050"/>
                </a:solidFill>
                <a:latin typeface="Times New Roman" panose="02020603050405020304" pitchFamily="18" charset="0"/>
                <a:cs typeface="Times New Roman" panose="02020603050405020304" pitchFamily="18" charset="0"/>
              </a:rPr>
              <a:t>					SCHOOL PROFILE</a:t>
            </a:r>
            <a:endParaRPr lang="en-US" sz="4000" b="1" dirty="0">
              <a:solidFill>
                <a:srgbClr val="92D05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3863" y="2603500"/>
            <a:ext cx="3545457" cy="4004334"/>
          </a:xfrm>
        </p:spPr>
      </p:pic>
    </p:spTree>
    <p:extLst>
      <p:ext uri="{BB962C8B-B14F-4D97-AF65-F5344CB8AC3E}">
        <p14:creationId xmlns:p14="http://schemas.microsoft.com/office/powerpoint/2010/main" val="1321743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319843"/>
            <a:ext cx="9869603" cy="1190444"/>
          </a:xfrm>
        </p:spPr>
        <p:txBody>
          <a:bodyPr/>
          <a:lstStyle/>
          <a:p>
            <a:r>
              <a:rPr lang="en-US" sz="3200" dirty="0" smtClean="0">
                <a:latin typeface="Times New Roman" panose="02020603050405020304" pitchFamily="18" charset="0"/>
                <a:cs typeface="Times New Roman" panose="02020603050405020304" pitchFamily="18" charset="0"/>
              </a:rPr>
              <a:t>				</a:t>
            </a:r>
            <a:r>
              <a:rPr lang="en-US" sz="4000" b="1" dirty="0" smtClean="0">
                <a:solidFill>
                  <a:srgbClr val="92D050"/>
                </a:solidFill>
                <a:latin typeface="Times New Roman" panose="02020603050405020304" pitchFamily="18" charset="0"/>
                <a:cs typeface="Times New Roman" panose="02020603050405020304" pitchFamily="18" charset="0"/>
              </a:rPr>
              <a:t>ACKNOWLEDGEMENT</a:t>
            </a:r>
            <a:endParaRPr lang="en-US" sz="4000" b="1" dirty="0">
              <a:solidFill>
                <a:srgbClr val="92D05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113472" y="2881223"/>
            <a:ext cx="7867140" cy="2757577"/>
          </a:xfrm>
        </p:spPr>
        <p:txBody>
          <a:bodyPr>
            <a:normAutofit/>
          </a:bodyPr>
          <a:lstStyle/>
          <a:p>
            <a:pPr algn="just"/>
            <a:r>
              <a:rPr lang="en-US" dirty="0" smtClean="0">
                <a:solidFill>
                  <a:schemeClr val="bg1"/>
                </a:solidFill>
                <a:latin typeface="Times New Roman" panose="02020603050405020304" pitchFamily="18" charset="0"/>
                <a:cs typeface="Times New Roman" panose="02020603050405020304" pitchFamily="18" charset="0"/>
              </a:rPr>
              <a:t>We would like to thank all the employees of JP MORGAN CHASE AND CO, AND THE OFFICIALS FROM THE NON-PROFIT ORGANIZATIONS WHO ACTIVELY PARTICIPATED IN THE CODE FOR GOOD CONTEST TO ASSIST US DURING THE TIMES OF OUR NEED AND ENCOURAGE US AT EACH STAGE TO BUILD AN EVEN BETTER SOLUTION FOR THE PROBLEM STATEMENT GIVEN TO US BY THE NGO’S TO ASSIST IN COMMUNITY SERVICE IN RETURN .</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4674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92D050"/>
                </a:solidFill>
                <a:latin typeface="Times New Roman" panose="02020603050405020304" pitchFamily="18" charset="0"/>
                <a:cs typeface="Times New Roman" panose="02020603050405020304" pitchFamily="18" charset="0"/>
              </a:rPr>
              <a:t>			  SCHOOL ENVIRONMENT</a:t>
            </a:r>
            <a:endParaRPr lang="en-US" sz="4000" b="1" dirty="0">
              <a:solidFill>
                <a:srgbClr val="92D05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8150" y="2603499"/>
            <a:ext cx="3554083" cy="4099225"/>
          </a:xfrm>
        </p:spPr>
      </p:pic>
    </p:spTree>
    <p:extLst>
      <p:ext uri="{BB962C8B-B14F-4D97-AF65-F5344CB8AC3E}">
        <p14:creationId xmlns:p14="http://schemas.microsoft.com/office/powerpoint/2010/main" val="234182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92D050"/>
                </a:solidFill>
                <a:latin typeface="Times New Roman" panose="02020603050405020304" pitchFamily="18" charset="0"/>
                <a:cs typeface="Times New Roman" panose="02020603050405020304" pitchFamily="18" charset="0"/>
              </a:rPr>
              <a:t>						SANITATION</a:t>
            </a:r>
            <a:endParaRPr lang="en-US" sz="4000" b="1" dirty="0">
              <a:solidFill>
                <a:srgbClr val="92D05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4634" y="2603499"/>
            <a:ext cx="3502324" cy="3987081"/>
          </a:xfrm>
        </p:spPr>
      </p:pic>
    </p:spTree>
    <p:extLst>
      <p:ext uri="{BB962C8B-B14F-4D97-AF65-F5344CB8AC3E}">
        <p14:creationId xmlns:p14="http://schemas.microsoft.com/office/powerpoint/2010/main" val="1013152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26943" y="2099733"/>
            <a:ext cx="4295955" cy="1868418"/>
          </a:xfrm>
        </p:spPr>
        <p:txBody>
          <a:bodyPr/>
          <a:lstStyle/>
          <a:p>
            <a:r>
              <a:rPr lang="en-US" sz="4000" b="1" dirty="0" smtClean="0">
                <a:solidFill>
                  <a:srgbClr val="92D050"/>
                </a:solidFill>
                <a:latin typeface="Times New Roman" panose="02020603050405020304" pitchFamily="18" charset="0"/>
                <a:cs typeface="Times New Roman" panose="02020603050405020304" pitchFamily="18" charset="0"/>
              </a:rPr>
              <a:t>THANK YOU….!</a:t>
            </a:r>
            <a:endParaRPr lang="en-US" sz="4000" b="1" dirty="0">
              <a:solidFill>
                <a:srgbClr val="92D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195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793630"/>
            <a:ext cx="8825658" cy="4701396"/>
          </a:xfrm>
        </p:spPr>
        <p:txBody>
          <a:bodyPr/>
          <a:lstStyle/>
          <a:p>
            <a:r>
              <a:rPr lang="en-US" sz="3200" b="1" dirty="0" smtClean="0">
                <a:solidFill>
                  <a:srgbClr val="92D050"/>
                </a:solidFill>
                <a:latin typeface="Times New Roman" panose="02020603050405020304" pitchFamily="18" charset="0"/>
                <a:cs typeface="Times New Roman" panose="02020603050405020304" pitchFamily="18" charset="0"/>
              </a:rPr>
              <a:t/>
            </a:r>
            <a:br>
              <a:rPr lang="en-US" sz="3200" b="1" dirty="0" smtClean="0">
                <a:solidFill>
                  <a:srgbClr val="92D050"/>
                </a:solidFill>
                <a:latin typeface="Times New Roman" panose="02020603050405020304" pitchFamily="18" charset="0"/>
                <a:cs typeface="Times New Roman" panose="02020603050405020304" pitchFamily="18" charset="0"/>
              </a:rPr>
            </a:br>
            <a:r>
              <a:rPr lang="en-US" sz="3200" b="1" dirty="0">
                <a:solidFill>
                  <a:srgbClr val="92D050"/>
                </a:solidFill>
                <a:latin typeface="Times New Roman" panose="02020603050405020304" pitchFamily="18" charset="0"/>
                <a:cs typeface="Times New Roman" panose="02020603050405020304" pitchFamily="18" charset="0"/>
              </a:rPr>
              <a:t/>
            </a:r>
            <a:br>
              <a:rPr lang="en-US" sz="3200" b="1" dirty="0">
                <a:solidFill>
                  <a:srgbClr val="92D050"/>
                </a:solidFill>
                <a:latin typeface="Times New Roman" panose="02020603050405020304" pitchFamily="18" charset="0"/>
                <a:cs typeface="Times New Roman" panose="02020603050405020304" pitchFamily="18" charset="0"/>
              </a:rPr>
            </a:br>
            <a:r>
              <a:rPr lang="en-US" sz="3200" b="1" dirty="0" smtClean="0">
                <a:solidFill>
                  <a:srgbClr val="92D050"/>
                </a:solidFill>
                <a:latin typeface="Times New Roman" panose="02020603050405020304" pitchFamily="18" charset="0"/>
                <a:cs typeface="Times New Roman" panose="02020603050405020304" pitchFamily="18" charset="0"/>
              </a:rPr>
              <a:t/>
            </a:r>
            <a:br>
              <a:rPr lang="en-US" sz="3200" b="1" dirty="0" smtClean="0">
                <a:solidFill>
                  <a:srgbClr val="92D050"/>
                </a:solidFill>
                <a:latin typeface="Times New Roman" panose="02020603050405020304" pitchFamily="18" charset="0"/>
                <a:cs typeface="Times New Roman" panose="02020603050405020304" pitchFamily="18" charset="0"/>
              </a:rPr>
            </a:br>
            <a:r>
              <a:rPr lang="en-US" sz="3200" b="1" dirty="0">
                <a:solidFill>
                  <a:srgbClr val="92D050"/>
                </a:solidFill>
                <a:latin typeface="Times New Roman" panose="02020603050405020304" pitchFamily="18" charset="0"/>
                <a:cs typeface="Times New Roman" panose="02020603050405020304" pitchFamily="18" charset="0"/>
              </a:rPr>
              <a:t/>
            </a:r>
            <a:br>
              <a:rPr lang="en-US" sz="3200" b="1" dirty="0">
                <a:solidFill>
                  <a:srgbClr val="92D050"/>
                </a:solidFill>
                <a:latin typeface="Times New Roman" panose="02020603050405020304" pitchFamily="18" charset="0"/>
                <a:cs typeface="Times New Roman" panose="02020603050405020304" pitchFamily="18" charset="0"/>
              </a:rPr>
            </a:br>
            <a:r>
              <a:rPr lang="en-US" sz="3200" b="1" dirty="0" smtClean="0">
                <a:solidFill>
                  <a:srgbClr val="92D050"/>
                </a:solidFill>
                <a:latin typeface="Times New Roman" panose="02020603050405020304" pitchFamily="18" charset="0"/>
                <a:cs typeface="Times New Roman" panose="02020603050405020304" pitchFamily="18" charset="0"/>
              </a:rPr>
              <a:t/>
            </a:r>
            <a:br>
              <a:rPr lang="en-US" sz="3200" b="1" dirty="0" smtClean="0">
                <a:solidFill>
                  <a:srgbClr val="92D050"/>
                </a:solidFill>
                <a:latin typeface="Times New Roman" panose="02020603050405020304" pitchFamily="18" charset="0"/>
                <a:cs typeface="Times New Roman" panose="02020603050405020304" pitchFamily="18" charset="0"/>
              </a:rPr>
            </a:br>
            <a:r>
              <a:rPr lang="en-US" sz="3200" b="1" dirty="0">
                <a:solidFill>
                  <a:srgbClr val="92D050"/>
                </a:solidFill>
                <a:latin typeface="Times New Roman" panose="02020603050405020304" pitchFamily="18" charset="0"/>
                <a:cs typeface="Times New Roman" panose="02020603050405020304" pitchFamily="18" charset="0"/>
              </a:rPr>
              <a:t/>
            </a:r>
            <a:br>
              <a:rPr lang="en-US" sz="3200" b="1" dirty="0">
                <a:solidFill>
                  <a:srgbClr val="92D050"/>
                </a:solidFill>
                <a:latin typeface="Times New Roman" panose="02020603050405020304" pitchFamily="18" charset="0"/>
                <a:cs typeface="Times New Roman" panose="02020603050405020304" pitchFamily="18" charset="0"/>
              </a:rPr>
            </a:br>
            <a:r>
              <a:rPr lang="en-US" sz="3200" b="1" dirty="0" smtClean="0">
                <a:solidFill>
                  <a:srgbClr val="92D050"/>
                </a:solidFill>
                <a:latin typeface="Times New Roman" panose="02020603050405020304" pitchFamily="18" charset="0"/>
                <a:cs typeface="Times New Roman" panose="02020603050405020304" pitchFamily="18" charset="0"/>
              </a:rPr>
              <a:t/>
            </a:r>
            <a:br>
              <a:rPr lang="en-US" sz="3200" b="1" dirty="0" smtClean="0">
                <a:solidFill>
                  <a:srgbClr val="92D050"/>
                </a:solidFill>
                <a:latin typeface="Times New Roman" panose="02020603050405020304" pitchFamily="18" charset="0"/>
                <a:cs typeface="Times New Roman" panose="02020603050405020304" pitchFamily="18" charset="0"/>
              </a:rPr>
            </a:br>
            <a:r>
              <a:rPr lang="en-US" sz="3200" b="1" dirty="0">
                <a:solidFill>
                  <a:srgbClr val="92D050"/>
                </a:solidFill>
                <a:latin typeface="Times New Roman" panose="02020603050405020304" pitchFamily="18" charset="0"/>
                <a:cs typeface="Times New Roman" panose="02020603050405020304" pitchFamily="18" charset="0"/>
              </a:rPr>
              <a:t/>
            </a:r>
            <a:br>
              <a:rPr lang="en-US" sz="3200" b="1" dirty="0">
                <a:solidFill>
                  <a:srgbClr val="92D050"/>
                </a:solidFill>
                <a:latin typeface="Times New Roman" panose="02020603050405020304" pitchFamily="18" charset="0"/>
                <a:cs typeface="Times New Roman" panose="02020603050405020304" pitchFamily="18" charset="0"/>
              </a:rPr>
            </a:br>
            <a:r>
              <a:rPr lang="en-US" sz="3200" b="1" dirty="0" smtClean="0">
                <a:solidFill>
                  <a:srgbClr val="92D050"/>
                </a:solidFill>
                <a:latin typeface="Times New Roman" panose="02020603050405020304" pitchFamily="18" charset="0"/>
                <a:cs typeface="Times New Roman" panose="02020603050405020304" pitchFamily="18" charset="0"/>
              </a:rPr>
              <a:t/>
            </a:r>
            <a:br>
              <a:rPr lang="en-US" sz="3200" b="1" dirty="0" smtClean="0">
                <a:solidFill>
                  <a:srgbClr val="92D050"/>
                </a:solidFill>
                <a:latin typeface="Times New Roman" panose="02020603050405020304" pitchFamily="18" charset="0"/>
                <a:cs typeface="Times New Roman" panose="02020603050405020304" pitchFamily="18" charset="0"/>
              </a:rPr>
            </a:br>
            <a:r>
              <a:rPr lang="en-US" sz="3200" b="1" dirty="0">
                <a:solidFill>
                  <a:srgbClr val="92D050"/>
                </a:solidFill>
                <a:latin typeface="Times New Roman" panose="02020603050405020304" pitchFamily="18" charset="0"/>
                <a:cs typeface="Times New Roman" panose="02020603050405020304" pitchFamily="18" charset="0"/>
              </a:rPr>
              <a:t/>
            </a:r>
            <a:br>
              <a:rPr lang="en-US" sz="3200" b="1" dirty="0">
                <a:solidFill>
                  <a:srgbClr val="92D050"/>
                </a:solidFill>
                <a:latin typeface="Times New Roman" panose="02020603050405020304" pitchFamily="18" charset="0"/>
                <a:cs typeface="Times New Roman" panose="02020603050405020304" pitchFamily="18" charset="0"/>
              </a:rPr>
            </a:br>
            <a:r>
              <a:rPr lang="en-US" sz="3200" b="1" dirty="0" smtClean="0">
                <a:solidFill>
                  <a:srgbClr val="92D050"/>
                </a:solidFill>
                <a:latin typeface="Times New Roman" panose="02020603050405020304" pitchFamily="18" charset="0"/>
                <a:cs typeface="Times New Roman" panose="02020603050405020304" pitchFamily="18" charset="0"/>
              </a:rPr>
              <a:t/>
            </a:r>
            <a:br>
              <a:rPr lang="en-US" sz="3200" b="1" dirty="0" smtClean="0">
                <a:solidFill>
                  <a:srgbClr val="92D050"/>
                </a:solidFill>
                <a:latin typeface="Times New Roman" panose="02020603050405020304" pitchFamily="18" charset="0"/>
                <a:cs typeface="Times New Roman" panose="02020603050405020304" pitchFamily="18" charset="0"/>
              </a:rPr>
            </a:br>
            <a:r>
              <a:rPr lang="en-US" sz="3200" b="1" dirty="0">
                <a:solidFill>
                  <a:srgbClr val="92D050"/>
                </a:solidFill>
                <a:latin typeface="Times New Roman" panose="02020603050405020304" pitchFamily="18" charset="0"/>
                <a:cs typeface="Times New Roman" panose="02020603050405020304" pitchFamily="18" charset="0"/>
              </a:rPr>
              <a:t/>
            </a:r>
            <a:br>
              <a:rPr lang="en-US" sz="3200" b="1" dirty="0">
                <a:solidFill>
                  <a:srgbClr val="92D050"/>
                </a:solidFill>
                <a:latin typeface="Times New Roman" panose="02020603050405020304" pitchFamily="18" charset="0"/>
                <a:cs typeface="Times New Roman" panose="02020603050405020304" pitchFamily="18" charset="0"/>
              </a:rPr>
            </a:br>
            <a:r>
              <a:rPr lang="en-US" sz="3200" b="1" dirty="0" smtClean="0">
                <a:solidFill>
                  <a:srgbClr val="92D050"/>
                </a:solidFill>
                <a:latin typeface="Times New Roman" panose="02020603050405020304" pitchFamily="18" charset="0"/>
                <a:cs typeface="Times New Roman" panose="02020603050405020304" pitchFamily="18" charset="0"/>
              </a:rPr>
              <a:t/>
            </a:r>
            <a:br>
              <a:rPr lang="en-US" sz="3200" b="1" dirty="0" smtClean="0">
                <a:solidFill>
                  <a:srgbClr val="92D050"/>
                </a:solidFill>
                <a:latin typeface="Times New Roman" panose="02020603050405020304" pitchFamily="18" charset="0"/>
                <a:cs typeface="Times New Roman" panose="02020603050405020304" pitchFamily="18" charset="0"/>
              </a:rPr>
            </a:br>
            <a:r>
              <a:rPr lang="en-US" sz="3200" b="1" dirty="0">
                <a:solidFill>
                  <a:srgbClr val="92D050"/>
                </a:solidFill>
                <a:latin typeface="Times New Roman" panose="02020603050405020304" pitchFamily="18" charset="0"/>
                <a:cs typeface="Times New Roman" panose="02020603050405020304" pitchFamily="18" charset="0"/>
              </a:rPr>
              <a:t/>
            </a:r>
            <a:br>
              <a:rPr lang="en-US" sz="3200" b="1" dirty="0">
                <a:solidFill>
                  <a:srgbClr val="92D050"/>
                </a:solidFill>
                <a:latin typeface="Times New Roman" panose="02020603050405020304" pitchFamily="18" charset="0"/>
                <a:cs typeface="Times New Roman" panose="02020603050405020304" pitchFamily="18" charset="0"/>
              </a:rPr>
            </a:br>
            <a:r>
              <a:rPr lang="en-US" sz="3200" b="1" dirty="0" smtClean="0">
                <a:solidFill>
                  <a:srgbClr val="92D050"/>
                </a:solidFill>
                <a:latin typeface="Times New Roman" panose="02020603050405020304" pitchFamily="18" charset="0"/>
                <a:cs typeface="Times New Roman" panose="02020603050405020304" pitchFamily="18" charset="0"/>
              </a:rPr>
              <a:t/>
            </a:r>
            <a:br>
              <a:rPr lang="en-US" sz="3200" b="1" dirty="0" smtClean="0">
                <a:solidFill>
                  <a:srgbClr val="92D050"/>
                </a:solidFill>
                <a:latin typeface="Times New Roman" panose="02020603050405020304" pitchFamily="18" charset="0"/>
                <a:cs typeface="Times New Roman" panose="02020603050405020304" pitchFamily="18" charset="0"/>
              </a:rPr>
            </a:br>
            <a:r>
              <a:rPr lang="en-US" sz="3200" b="1" dirty="0" smtClean="0">
                <a:solidFill>
                  <a:srgbClr val="92D050"/>
                </a:solidFill>
                <a:latin typeface="Times New Roman" panose="02020603050405020304" pitchFamily="18" charset="0"/>
                <a:cs typeface="Times New Roman" panose="02020603050405020304" pitchFamily="18" charset="0"/>
              </a:rPr>
              <a:t>INTRODUCTION</a:t>
            </a: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smtClean="0">
                <a:latin typeface="Times New Roman" panose="02020603050405020304" pitchFamily="18" charset="0"/>
                <a:cs typeface="Times New Roman" panose="02020603050405020304" pitchFamily="18" charset="0"/>
              </a:rPr>
              <a:t/>
            </a:r>
            <a:br>
              <a:rPr lang="en-US" sz="1600" dirty="0" smtClean="0">
                <a:latin typeface="Times New Roman" panose="02020603050405020304" pitchFamily="18" charset="0"/>
                <a:cs typeface="Times New Roman" panose="02020603050405020304" pitchFamily="18" charset="0"/>
              </a:rPr>
            </a:br>
            <a:r>
              <a:rPr lang="en-US" sz="1600" dirty="0" err="1" smtClean="0">
                <a:latin typeface="Times New Roman" panose="02020603050405020304" pitchFamily="18" charset="0"/>
                <a:cs typeface="Times New Roman" panose="02020603050405020304" pitchFamily="18" charset="0"/>
              </a:rPr>
              <a:t>Careworks</a:t>
            </a:r>
            <a:r>
              <a:rPr lang="en-US" sz="1600" dirty="0" smtClean="0">
                <a:latin typeface="Times New Roman" panose="02020603050405020304" pitchFamily="18" charset="0"/>
                <a:cs typeface="Times New Roman" panose="02020603050405020304" pitchFamily="18" charset="0"/>
              </a:rPr>
              <a:t> Foundation(CWF) is a non-profit organization established in Jan 2014, that works towards changing the lives of the common mass and thereby creating a better future for them in this endeavor.</a:t>
            </a:r>
            <a:br>
              <a:rPr lang="en-US" sz="1600" dirty="0" smtClean="0">
                <a:latin typeface="Times New Roman" panose="02020603050405020304" pitchFamily="18" charset="0"/>
                <a:cs typeface="Times New Roman" panose="02020603050405020304" pitchFamily="18" charset="0"/>
              </a:rPr>
            </a:br>
            <a:r>
              <a:rPr lang="en-US" sz="1600" dirty="0" smtClean="0">
                <a:latin typeface="Times New Roman" panose="02020603050405020304" pitchFamily="18" charset="0"/>
                <a:cs typeface="Times New Roman" panose="02020603050405020304" pitchFamily="18" charset="0"/>
              </a:rPr>
              <a:t/>
            </a:r>
            <a:br>
              <a:rPr lang="en-US" sz="1600" dirty="0" smtClean="0">
                <a:latin typeface="Times New Roman" panose="02020603050405020304" pitchFamily="18" charset="0"/>
                <a:cs typeface="Times New Roman" panose="02020603050405020304" pitchFamily="18" charset="0"/>
              </a:rPr>
            </a:br>
            <a:r>
              <a:rPr lang="en-US" sz="1600" dirty="0" smtClean="0">
                <a:latin typeface="Times New Roman" panose="02020603050405020304" pitchFamily="18" charset="0"/>
                <a:cs typeface="Times New Roman" panose="02020603050405020304" pitchFamily="18" charset="0"/>
              </a:rPr>
              <a:t>Driven by the belief that education and health are the two major pillars to accelerate growth in a society, CWF identified several smaller elements under these to encourage community development.</a:t>
            </a:r>
            <a:br>
              <a:rPr lang="en-US" sz="1600" dirty="0" smtClean="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smtClean="0">
                <a:latin typeface="Times New Roman" panose="02020603050405020304" pitchFamily="18" charset="0"/>
                <a:cs typeface="Times New Roman" panose="02020603050405020304" pitchFamily="18" charset="0"/>
              </a:rPr>
              <a:t>Thus they started surveying schools across the country and tried identifying the ones that are performing far below their potential, in order to transform them into a more well-functioning and modern institution with their extended support.</a:t>
            </a:r>
            <a:br>
              <a:rPr lang="en-US" sz="1600" dirty="0" smtClean="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smtClean="0">
                <a:latin typeface="Times New Roman" panose="02020603050405020304" pitchFamily="18" charset="0"/>
                <a:cs typeface="Times New Roman" panose="02020603050405020304" pitchFamily="18" charset="0"/>
              </a:rPr>
              <a:t/>
            </a:r>
            <a:br>
              <a:rPr lang="en-US" sz="1600" dirty="0" smtClean="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smtClean="0">
                <a:latin typeface="Times New Roman" panose="02020603050405020304" pitchFamily="18" charset="0"/>
                <a:cs typeface="Times New Roman" panose="02020603050405020304" pitchFamily="18" charset="0"/>
              </a:rPr>
              <a:t/>
            </a:r>
            <a:br>
              <a:rPr lang="en-US" sz="1600" dirty="0" smtClean="0">
                <a:latin typeface="Times New Roman" panose="02020603050405020304" pitchFamily="18" charset="0"/>
                <a:cs typeface="Times New Roman" panose="02020603050405020304" pitchFamily="18" charset="0"/>
              </a:rPr>
            </a:br>
            <a:r>
              <a:rPr lang="en-US" sz="1600" dirty="0" smtClean="0">
                <a:latin typeface="Times New Roman" panose="02020603050405020304" pitchFamily="18" charset="0"/>
                <a:cs typeface="Times New Roman" panose="02020603050405020304" pitchFamily="18" charset="0"/>
              </a:rPr>
              <a:t/>
            </a:r>
            <a:br>
              <a:rPr lang="en-US" sz="1600" dirty="0" smtClean="0">
                <a:latin typeface="Times New Roman" panose="02020603050405020304" pitchFamily="18" charset="0"/>
                <a:cs typeface="Times New Roman" panose="02020603050405020304" pitchFamily="18" charset="0"/>
              </a:rPr>
            </a:br>
            <a:r>
              <a:rPr lang="en-US" sz="1600" dirty="0" smtClean="0">
                <a:latin typeface="Times New Roman" panose="02020603050405020304" pitchFamily="18" charset="0"/>
                <a:cs typeface="Times New Roman" panose="02020603050405020304" pitchFamily="18" charset="0"/>
              </a:rPr>
              <a:t/>
            </a:r>
            <a:br>
              <a:rPr lang="en-US" sz="1600" dirty="0" smtClean="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3838755"/>
            <a:ext cx="8825658" cy="2182483"/>
          </a:xfrm>
        </p:spPr>
        <p:txBody>
          <a:bodyPr>
            <a:normAutofit fontScale="62500" lnSpcReduction="20000"/>
          </a:bodyPr>
          <a:lstStyle/>
          <a:p>
            <a:r>
              <a:rPr lang="en-US" sz="4500" b="1" dirty="0" smtClean="0">
                <a:latin typeface="Times New Roman" panose="02020603050405020304" pitchFamily="18" charset="0"/>
                <a:cs typeface="Times New Roman" panose="02020603050405020304" pitchFamily="18" charset="0"/>
              </a:rPr>
              <a:t>CURRENT PROCESS</a:t>
            </a:r>
          </a:p>
          <a:p>
            <a:pPr marL="285750" indent="-285750" algn="just">
              <a:buFont typeface="Arial" panose="020B0604020202020204" pitchFamily="34" charset="0"/>
              <a:buChar char="•"/>
            </a:pPr>
            <a:r>
              <a:rPr lang="en-US" sz="1900" dirty="0" smtClean="0">
                <a:solidFill>
                  <a:schemeClr val="bg1"/>
                </a:solidFill>
                <a:latin typeface="Times New Roman" panose="02020603050405020304" pitchFamily="18" charset="0"/>
                <a:cs typeface="Times New Roman" panose="02020603050405020304" pitchFamily="18" charset="0"/>
              </a:rPr>
              <a:t>Operatives visit schools and collect survey data onto paper forms , that are further transferred to an excel sheet, which leads to the duplication of  effort.</a:t>
            </a:r>
          </a:p>
          <a:p>
            <a:pPr marL="285750" indent="-285750" algn="just">
              <a:buFont typeface="Arial" panose="020B0604020202020204" pitchFamily="34" charset="0"/>
              <a:buChar char="•"/>
            </a:pPr>
            <a:r>
              <a:rPr lang="en-US" sz="1900" dirty="0" smtClean="0">
                <a:solidFill>
                  <a:schemeClr val="bg1"/>
                </a:solidFill>
                <a:latin typeface="Times New Roman" panose="02020603050405020304" pitchFamily="18" charset="0"/>
                <a:cs typeface="Times New Roman" panose="02020603050405020304" pitchFamily="18" charset="0"/>
              </a:rPr>
              <a:t>Then using the filled assessment form , the action plan is developed for the accepted schools which helps them identify the areas in which they shall be able to assist by intervention.</a:t>
            </a:r>
          </a:p>
          <a:p>
            <a:pPr marL="285750" indent="-285750" algn="just">
              <a:buFont typeface="Arial" panose="020B0604020202020204" pitchFamily="34" charset="0"/>
              <a:buChar char="•"/>
            </a:pPr>
            <a:r>
              <a:rPr lang="en-US" sz="1900" dirty="0" smtClean="0">
                <a:solidFill>
                  <a:schemeClr val="bg1"/>
                </a:solidFill>
                <a:latin typeface="Times New Roman" panose="02020603050405020304" pitchFamily="18" charset="0"/>
                <a:cs typeface="Times New Roman" panose="02020603050405020304" pitchFamily="18" charset="0"/>
              </a:rPr>
              <a:t>Finally a report is generated by the organization , after gathering feedback and consensus from the mass.</a:t>
            </a:r>
          </a:p>
          <a:p>
            <a:pPr marL="285750" indent="-285750" algn="just">
              <a:buFont typeface="Arial" panose="020B0604020202020204" pitchFamily="34" charset="0"/>
              <a:buChar char="•"/>
            </a:pPr>
            <a:r>
              <a:rPr lang="en-US" sz="1900" dirty="0" smtClean="0">
                <a:solidFill>
                  <a:schemeClr val="bg1"/>
                </a:solidFill>
                <a:latin typeface="Times New Roman" panose="02020603050405020304" pitchFamily="18" charset="0"/>
                <a:cs typeface="Times New Roman" panose="02020603050405020304" pitchFamily="18" charset="0"/>
              </a:rPr>
              <a:t>This process is currently the biggest impediment to the foundation’s plans of scaling to their desired level.</a:t>
            </a:r>
            <a:endParaRPr lang="en-US" sz="1900" dirty="0">
              <a:solidFill>
                <a:schemeClr val="bg1"/>
              </a:solidFill>
            </a:endParaRPr>
          </a:p>
        </p:txBody>
      </p:sp>
    </p:spTree>
    <p:extLst>
      <p:ext uri="{BB962C8B-B14F-4D97-AF65-F5344CB8AC3E}">
        <p14:creationId xmlns:p14="http://schemas.microsoft.com/office/powerpoint/2010/main" val="1070112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983411"/>
            <a:ext cx="8825658" cy="3907766"/>
          </a:xfrm>
        </p:spPr>
        <p:txBody>
          <a:bodyPr/>
          <a:lstStyle/>
          <a:p>
            <a:r>
              <a:rPr lang="en-US" sz="2800" dirty="0">
                <a:solidFill>
                  <a:srgbClr val="92D050"/>
                </a:solidFill>
                <a:latin typeface="Times New Roman" panose="02020603050405020304" pitchFamily="18" charset="0"/>
                <a:cs typeface="Times New Roman" panose="02020603050405020304" pitchFamily="18" charset="0"/>
              </a:rPr>
              <a:t>P</a:t>
            </a:r>
            <a:r>
              <a:rPr lang="en-US" sz="2800" dirty="0" smtClean="0">
                <a:solidFill>
                  <a:srgbClr val="92D050"/>
                </a:solidFill>
                <a:latin typeface="Times New Roman" panose="02020603050405020304" pitchFamily="18" charset="0"/>
                <a:cs typeface="Times New Roman" panose="02020603050405020304" pitchFamily="18" charset="0"/>
              </a:rPr>
              <a:t>ROBLEM STATEMENT</a:t>
            </a:r>
            <a:br>
              <a:rPr lang="en-US" sz="2800" dirty="0" smtClean="0">
                <a:solidFill>
                  <a:srgbClr val="92D050"/>
                </a:solidFill>
                <a:latin typeface="Times New Roman" panose="02020603050405020304" pitchFamily="18" charset="0"/>
                <a:cs typeface="Times New Roman" panose="02020603050405020304" pitchFamily="18" charset="0"/>
              </a:rPr>
            </a:br>
            <a:r>
              <a:rPr lang="en-US" sz="1600" dirty="0" smtClean="0">
                <a:solidFill>
                  <a:schemeClr val="bg1"/>
                </a:solidFill>
                <a:latin typeface="Times New Roman" panose="02020603050405020304" pitchFamily="18" charset="0"/>
                <a:cs typeface="Times New Roman" panose="02020603050405020304" pitchFamily="18" charset="0"/>
              </a:rPr>
              <a:t>The requirement majorly involved the development of an application that would facilitate the collection of data , required for the conduction of the ‘Need Assessment’ event held in different government schools.</a:t>
            </a:r>
            <a:br>
              <a:rPr lang="en-US" sz="1600" dirty="0" smtClean="0">
                <a:solidFill>
                  <a:schemeClr val="bg1"/>
                </a:solidFill>
                <a:latin typeface="Times New Roman" panose="02020603050405020304" pitchFamily="18" charset="0"/>
                <a:cs typeface="Times New Roman" panose="02020603050405020304" pitchFamily="18" charset="0"/>
              </a:rPr>
            </a:br>
            <a:r>
              <a:rPr lang="en-US" sz="1600" dirty="0" smtClean="0">
                <a:solidFill>
                  <a:schemeClr val="bg1"/>
                </a:solidFill>
                <a:latin typeface="Times New Roman" panose="02020603050405020304" pitchFamily="18" charset="0"/>
                <a:cs typeface="Times New Roman" panose="02020603050405020304" pitchFamily="18" charset="0"/>
              </a:rPr>
              <a:t/>
            </a:r>
            <a:br>
              <a:rPr lang="en-US" sz="1600" dirty="0" smtClean="0">
                <a:solidFill>
                  <a:schemeClr val="bg1"/>
                </a:solidFill>
                <a:latin typeface="Times New Roman" panose="02020603050405020304" pitchFamily="18" charset="0"/>
                <a:cs typeface="Times New Roman" panose="02020603050405020304" pitchFamily="18" charset="0"/>
              </a:rPr>
            </a:br>
            <a:r>
              <a:rPr lang="en-US" sz="1600" dirty="0" smtClean="0">
                <a:solidFill>
                  <a:schemeClr val="bg1"/>
                </a:solidFill>
                <a:latin typeface="Times New Roman" panose="02020603050405020304" pitchFamily="18" charset="0"/>
                <a:cs typeface="Times New Roman" panose="02020603050405020304" pitchFamily="18" charset="0"/>
              </a:rPr>
              <a:t>Based on the ‘Need Assessment’ performed by the field officers, the decision needs to be made by the program team, whether to accept or reject a project.</a:t>
            </a:r>
            <a:r>
              <a:rPr lang="en-US" sz="1600" dirty="0">
                <a:solidFill>
                  <a:schemeClr val="bg1"/>
                </a:solidFill>
                <a:latin typeface="Times New Roman" panose="02020603050405020304" pitchFamily="18" charset="0"/>
                <a:cs typeface="Times New Roman" panose="02020603050405020304" pitchFamily="18" charset="0"/>
              </a:rPr>
              <a:t/>
            </a:r>
            <a:br>
              <a:rPr lang="en-US" sz="1600" dirty="0">
                <a:solidFill>
                  <a:schemeClr val="bg1"/>
                </a:solidFill>
                <a:latin typeface="Times New Roman" panose="02020603050405020304" pitchFamily="18" charset="0"/>
                <a:cs typeface="Times New Roman" panose="02020603050405020304" pitchFamily="18" charset="0"/>
              </a:rPr>
            </a:br>
            <a:r>
              <a:rPr lang="en-US" sz="1600" dirty="0" smtClean="0">
                <a:solidFill>
                  <a:schemeClr val="bg1"/>
                </a:solidFill>
                <a:latin typeface="Times New Roman" panose="02020603050405020304" pitchFamily="18" charset="0"/>
                <a:cs typeface="Times New Roman" panose="02020603050405020304" pitchFamily="18" charset="0"/>
              </a:rPr>
              <a:t/>
            </a:r>
            <a:br>
              <a:rPr lang="en-US" sz="1600" dirty="0" smtClean="0">
                <a:solidFill>
                  <a:schemeClr val="bg1"/>
                </a:solidFill>
                <a:latin typeface="Times New Roman" panose="02020603050405020304" pitchFamily="18" charset="0"/>
                <a:cs typeface="Times New Roman" panose="02020603050405020304" pitchFamily="18" charset="0"/>
              </a:rPr>
            </a:br>
            <a:r>
              <a:rPr lang="en-US" sz="1600" dirty="0" smtClean="0">
                <a:solidFill>
                  <a:schemeClr val="bg1"/>
                </a:solidFill>
                <a:latin typeface="Times New Roman" panose="02020603050405020304" pitchFamily="18" charset="0"/>
                <a:cs typeface="Times New Roman" panose="02020603050405020304" pitchFamily="18" charset="0"/>
              </a:rPr>
              <a:t>Once a project is accepted, the application should allow the Foundation to add, view and track each individual activity within a project, with the help of the Action Plan.</a:t>
            </a:r>
            <a:r>
              <a:rPr lang="en-US" sz="2800" dirty="0" smtClean="0">
                <a:solidFill>
                  <a:schemeClr val="bg1"/>
                </a:solidFill>
                <a:latin typeface="Times New Roman" panose="02020603050405020304" pitchFamily="18" charset="0"/>
                <a:cs typeface="Times New Roman" panose="02020603050405020304" pitchFamily="18" charset="0"/>
              </a:rPr>
              <a:t/>
            </a:r>
            <a:br>
              <a:rPr lang="en-US" sz="2800" dirty="0" smtClean="0">
                <a:solidFill>
                  <a:schemeClr val="bg1"/>
                </a:solidFill>
                <a:latin typeface="Times New Roman" panose="02020603050405020304" pitchFamily="18" charset="0"/>
                <a:cs typeface="Times New Roman" panose="02020603050405020304" pitchFamily="18" charset="0"/>
              </a:rPr>
            </a:br>
            <a:r>
              <a:rPr lang="en-US" sz="2800" dirty="0">
                <a:solidFill>
                  <a:schemeClr val="bg1"/>
                </a:solidFill>
                <a:latin typeface="Times New Roman" panose="02020603050405020304" pitchFamily="18" charset="0"/>
                <a:cs typeface="Times New Roman" panose="02020603050405020304" pitchFamily="18" charset="0"/>
              </a:rPr>
              <a:t/>
            </a:r>
            <a:br>
              <a:rPr lang="en-US" sz="2800" dirty="0">
                <a:solidFill>
                  <a:schemeClr val="bg1"/>
                </a:solidFill>
                <a:latin typeface="Times New Roman" panose="02020603050405020304" pitchFamily="18" charset="0"/>
                <a:cs typeface="Times New Roman" panose="02020603050405020304" pitchFamily="18" charset="0"/>
              </a:rPr>
            </a:br>
            <a:r>
              <a:rPr lang="en-US" sz="2800" dirty="0" smtClean="0">
                <a:solidFill>
                  <a:srgbClr val="92D050"/>
                </a:solidFill>
                <a:latin typeface="Times New Roman" panose="02020603050405020304" pitchFamily="18" charset="0"/>
                <a:cs typeface="Times New Roman" panose="02020603050405020304" pitchFamily="18" charset="0"/>
              </a:rPr>
              <a:t/>
            </a:r>
            <a:br>
              <a:rPr lang="en-US" sz="2800" dirty="0" smtClean="0">
                <a:solidFill>
                  <a:srgbClr val="92D050"/>
                </a:solidFill>
                <a:latin typeface="Times New Roman" panose="02020603050405020304" pitchFamily="18" charset="0"/>
                <a:cs typeface="Times New Roman" panose="02020603050405020304" pitchFamily="18" charset="0"/>
              </a:rPr>
            </a:br>
            <a:endParaRPr lang="en-US" sz="2800" dirty="0">
              <a:solidFill>
                <a:srgbClr val="92D05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3821503"/>
            <a:ext cx="8825658" cy="2208361"/>
          </a:xfrm>
        </p:spPr>
        <p:txBody>
          <a:bodyPr>
            <a:normAutofit fontScale="85000" lnSpcReduction="10000"/>
          </a:bodyPr>
          <a:lstStyle/>
          <a:p>
            <a:r>
              <a:rPr lang="en-US" sz="2400" dirty="0" smtClean="0">
                <a:latin typeface="Times New Roman" panose="02020603050405020304" pitchFamily="18" charset="0"/>
                <a:cs typeface="Times New Roman" panose="02020603050405020304" pitchFamily="18" charset="0"/>
              </a:rPr>
              <a:t>KEY POINTERS</a:t>
            </a:r>
          </a:p>
          <a:p>
            <a:r>
              <a:rPr lang="en-US" sz="1400" dirty="0" smtClean="0">
                <a:solidFill>
                  <a:schemeClr val="bg1"/>
                </a:solidFill>
                <a:latin typeface="Times New Roman" panose="02020603050405020304" pitchFamily="18" charset="0"/>
                <a:cs typeface="Times New Roman" panose="02020603050405020304" pitchFamily="18" charset="0"/>
              </a:rPr>
              <a:t>Should provide a straightforward interface to the field workers and volunteers, that works fine even in an offline mode, i.e. Without an internet connectivity</a:t>
            </a:r>
            <a:r>
              <a:rPr lang="en-US" sz="2400" dirty="0" smtClean="0">
                <a:solidFill>
                  <a:schemeClr val="bg1"/>
                </a:solidFill>
                <a:latin typeface="Times New Roman" panose="02020603050405020304" pitchFamily="18" charset="0"/>
                <a:cs typeface="Times New Roman" panose="02020603050405020304" pitchFamily="18" charset="0"/>
              </a:rPr>
              <a:t>.</a:t>
            </a:r>
          </a:p>
          <a:p>
            <a:r>
              <a:rPr lang="en-US" sz="1400" dirty="0" smtClean="0">
                <a:solidFill>
                  <a:schemeClr val="bg1"/>
                </a:solidFill>
                <a:latin typeface="Times New Roman" panose="02020603050405020304" pitchFamily="18" charset="0"/>
                <a:cs typeface="Times New Roman" panose="02020603050405020304" pitchFamily="18" charset="0"/>
              </a:rPr>
              <a:t>Should provide an administrator interface for administrators to view and edit data.</a:t>
            </a:r>
          </a:p>
          <a:p>
            <a:r>
              <a:rPr lang="en-US" sz="1400" dirty="0" smtClean="0">
                <a:solidFill>
                  <a:schemeClr val="bg1"/>
                </a:solidFill>
                <a:latin typeface="Times New Roman" panose="02020603050405020304" pitchFamily="18" charset="0"/>
                <a:cs typeface="Times New Roman" panose="02020603050405020304" pitchFamily="18" charset="0"/>
              </a:rPr>
              <a:t>Possess the ability to generate management reports of all or some data in each project or a comparison between projects, including a visual representation of the foundation’s good works.</a:t>
            </a:r>
          </a:p>
          <a:p>
            <a:r>
              <a:rPr lang="en-US" sz="1400" dirty="0" smtClean="0">
                <a:solidFill>
                  <a:schemeClr val="bg1"/>
                </a:solidFill>
                <a:latin typeface="Times New Roman" panose="02020603050405020304" pitchFamily="18" charset="0"/>
                <a:cs typeface="Times New Roman" panose="02020603050405020304" pitchFamily="18" charset="0"/>
              </a:rPr>
              <a:t>Should contain an action planning board for every project that helps the foundation to add, view, or track individual tasks to completion</a:t>
            </a:r>
            <a:r>
              <a:rPr lang="en-US" sz="1400"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3695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solidFill>
                  <a:srgbClr val="92D050"/>
                </a:solidFill>
                <a:latin typeface="Times New Roman" panose="02020603050405020304" pitchFamily="18" charset="0"/>
                <a:cs typeface="Times New Roman" panose="02020603050405020304" pitchFamily="18" charset="0"/>
              </a:rPr>
              <a:t>					</a:t>
            </a:r>
            <a:r>
              <a:rPr lang="en-US" sz="4000" b="1" dirty="0" smtClean="0">
                <a:solidFill>
                  <a:srgbClr val="92D050"/>
                </a:solidFill>
                <a:latin typeface="Times New Roman" panose="02020603050405020304" pitchFamily="18" charset="0"/>
                <a:cs typeface="Times New Roman" panose="02020603050405020304" pitchFamily="18" charset="0"/>
              </a:rPr>
              <a:t>TECHNOLOGY USED</a:t>
            </a:r>
            <a:endParaRPr lang="en-US" sz="4000" b="1" dirty="0">
              <a:solidFill>
                <a:srgbClr val="92D05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20000"/>
          </a:bodyPr>
          <a:lstStyle/>
          <a:p>
            <a:r>
              <a:rPr lang="en-US" sz="1400" dirty="0" smtClean="0">
                <a:latin typeface="Times New Roman" panose="02020603050405020304" pitchFamily="18" charset="0"/>
                <a:cs typeface="Times New Roman" panose="02020603050405020304" pitchFamily="18" charset="0"/>
              </a:rPr>
              <a:t>BOOTSTRAP</a:t>
            </a:r>
          </a:p>
          <a:p>
            <a:r>
              <a:rPr lang="en-US" sz="1400" dirty="0" smtClean="0">
                <a:latin typeface="Times New Roman" panose="02020603050405020304" pitchFamily="18" charset="0"/>
                <a:cs typeface="Times New Roman" panose="02020603050405020304" pitchFamily="18" charset="0"/>
              </a:rPr>
              <a:t>HTML5- CSS3</a:t>
            </a:r>
          </a:p>
          <a:p>
            <a:pPr marL="0" indent="0">
              <a:buNone/>
            </a:pPr>
            <a:r>
              <a:rPr lang="en-US" sz="1400" dirty="0" smtClean="0">
                <a:latin typeface="Times New Roman" panose="02020603050405020304" pitchFamily="18" charset="0"/>
                <a:cs typeface="Times New Roman" panose="02020603050405020304" pitchFamily="18" charset="0"/>
              </a:rPr>
              <a:t>Bootstrap and HTML5 –CSS3 was used to develop the web application that would be used by the program team or the admin in deciding the action plan after proper scrutiny of the filled in need assessment form by the field workers and volunteers of the organization.</a:t>
            </a:r>
          </a:p>
          <a:p>
            <a:r>
              <a:rPr lang="en-US" sz="1400" dirty="0" smtClean="0">
                <a:latin typeface="Times New Roman" panose="02020603050405020304" pitchFamily="18" charset="0"/>
                <a:cs typeface="Times New Roman" panose="02020603050405020304" pitchFamily="18" charset="0"/>
              </a:rPr>
              <a:t>ANDROID</a:t>
            </a:r>
          </a:p>
          <a:p>
            <a:pPr marL="0" indent="0">
              <a:buNone/>
            </a:pPr>
            <a:r>
              <a:rPr lang="en-US" sz="1400" dirty="0" smtClean="0">
                <a:latin typeface="Times New Roman" panose="02020603050405020304" pitchFamily="18" charset="0"/>
                <a:cs typeface="Times New Roman" panose="02020603050405020304" pitchFamily="18" charset="0"/>
              </a:rPr>
              <a:t>Android Studio 3.1.3 was used to develop the Android application on the mobile phone that could be used by the field workers and the volunteers of the organization to record the response to the fields in the need assessment form.</a:t>
            </a:r>
          </a:p>
          <a:p>
            <a:r>
              <a:rPr lang="en-US" sz="1400" dirty="0" smtClean="0">
                <a:latin typeface="Times New Roman" panose="02020603050405020304" pitchFamily="18" charset="0"/>
                <a:cs typeface="Times New Roman" panose="02020603050405020304" pitchFamily="18" charset="0"/>
              </a:rPr>
              <a:t>AMAZON EC2 SERVER- Was used for hosting our files and database to the server.</a:t>
            </a:r>
          </a:p>
          <a:p>
            <a:r>
              <a:rPr lang="en-US" sz="1400" dirty="0" smtClean="0">
                <a:latin typeface="Times New Roman" panose="02020603050405020304" pitchFamily="18" charset="0"/>
                <a:cs typeface="Times New Roman" panose="02020603050405020304" pitchFamily="18" charset="0"/>
              </a:rPr>
              <a:t>FILEZILLA- This was used to upload the files containing data onto the server.</a:t>
            </a:r>
          </a:p>
          <a:p>
            <a:r>
              <a:rPr lang="en-US" sz="1400" dirty="0" smtClean="0">
                <a:latin typeface="Times New Roman" panose="02020603050405020304" pitchFamily="18" charset="0"/>
                <a:cs typeface="Times New Roman" panose="02020603050405020304" pitchFamily="18" charset="0"/>
              </a:rPr>
              <a:t>XAMPP- This was used to access </a:t>
            </a:r>
            <a:r>
              <a:rPr lang="en-US" sz="1400" dirty="0" err="1" smtClean="0">
                <a:latin typeface="Times New Roman" panose="02020603050405020304" pitchFamily="18" charset="0"/>
                <a:cs typeface="Times New Roman" panose="02020603050405020304" pitchFamily="18" charset="0"/>
              </a:rPr>
              <a:t>phpmyadmin</a:t>
            </a:r>
            <a:r>
              <a:rPr lang="en-US" sz="1400" dirty="0" smtClean="0">
                <a:latin typeface="Times New Roman" panose="02020603050405020304" pitchFamily="18" charset="0"/>
                <a:cs typeface="Times New Roman" panose="02020603050405020304" pitchFamily="18" charset="0"/>
              </a:rPr>
              <a:t> and thereby make use of MySQL database.</a:t>
            </a:r>
          </a:p>
          <a:p>
            <a:r>
              <a:rPr lang="en-US" sz="1400" dirty="0" smtClean="0">
                <a:latin typeface="Times New Roman" panose="02020603050405020304" pitchFamily="18" charset="0"/>
                <a:cs typeface="Times New Roman" panose="02020603050405020304" pitchFamily="18" charset="0"/>
              </a:rPr>
              <a:t>SQLite- This was used for locally storing the data, collected during the field survey, on the mobile phone that had the application installed on it.</a:t>
            </a:r>
            <a:endParaRPr lang="en-US" sz="1400" dirty="0">
              <a:latin typeface="Times New Roman" panose="02020603050405020304" pitchFamily="18" charset="0"/>
              <a:cs typeface="Times New Roman" panose="02020603050405020304" pitchFamily="18" charset="0"/>
            </a:endParaRPr>
          </a:p>
          <a:p>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2338941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92D050"/>
                </a:solidFill>
                <a:latin typeface="Times New Roman" panose="02020603050405020304" pitchFamily="18" charset="0"/>
                <a:cs typeface="Times New Roman" panose="02020603050405020304" pitchFamily="18" charset="0"/>
              </a:rPr>
              <a:t>			</a:t>
            </a:r>
            <a:r>
              <a:rPr lang="en-US" dirty="0">
                <a:solidFill>
                  <a:srgbClr val="92D050"/>
                </a:solidFill>
                <a:latin typeface="Times New Roman" panose="02020603050405020304" pitchFamily="18" charset="0"/>
                <a:cs typeface="Times New Roman" panose="02020603050405020304" pitchFamily="18" charset="0"/>
              </a:rPr>
              <a:t> </a:t>
            </a:r>
            <a:r>
              <a:rPr lang="en-US" dirty="0" smtClean="0">
                <a:solidFill>
                  <a:srgbClr val="92D050"/>
                </a:solidFill>
                <a:latin typeface="Times New Roman" panose="02020603050405020304" pitchFamily="18" charset="0"/>
                <a:cs typeface="Times New Roman" panose="02020603050405020304" pitchFamily="18" charset="0"/>
              </a:rPr>
              <a:t>   </a:t>
            </a:r>
            <a:r>
              <a:rPr lang="en-US" sz="4000" b="1" dirty="0" smtClean="0">
                <a:solidFill>
                  <a:srgbClr val="92D050"/>
                </a:solidFill>
                <a:latin typeface="Times New Roman" panose="02020603050405020304" pitchFamily="18" charset="0"/>
                <a:cs typeface="Times New Roman" panose="02020603050405020304" pitchFamily="18" charset="0"/>
              </a:rPr>
              <a:t>PROBLEM SOLUTION </a:t>
            </a:r>
            <a:endParaRPr lang="en-US" sz="4800" b="1" dirty="0">
              <a:solidFill>
                <a:srgbClr val="92D05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54954" y="2372264"/>
            <a:ext cx="9895483" cy="4028536"/>
          </a:xfrm>
        </p:spPr>
        <p:txBody>
          <a:bodyPr>
            <a:noAutofit/>
          </a:bodyPr>
          <a:lstStyle/>
          <a:p>
            <a:pPr algn="just"/>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 solution provided here comprises of an Android application, that locally stores the data collected during the need assessment survey, on the mobile phone using SQLite database.</a:t>
            </a:r>
          </a:p>
          <a:p>
            <a:pPr algn="just"/>
            <a:r>
              <a:rPr lang="en-US" sz="2000" dirty="0" smtClean="0">
                <a:latin typeface="Times New Roman" panose="02020603050405020304" pitchFamily="18" charset="0"/>
                <a:cs typeface="Times New Roman" panose="02020603050405020304" pitchFamily="18" charset="0"/>
              </a:rPr>
              <a:t>This not only helps us to store the immediate responses from the school authorities by the field managers, but also helps us store the data technically and not manually, thereby reducing the duplication of effort as was prevalent earlier.</a:t>
            </a:r>
          </a:p>
          <a:p>
            <a:pPr algn="just"/>
            <a:r>
              <a:rPr lang="en-US" sz="2000" dirty="0" smtClean="0">
                <a:latin typeface="Times New Roman" panose="02020603050405020304" pitchFamily="18" charset="0"/>
                <a:cs typeface="Times New Roman" panose="02020603050405020304" pitchFamily="18" charset="0"/>
              </a:rPr>
              <a:t>Now once provided with an internet connection, this locally stored data gets uploaded onto the Amazon EC2 server, from where it is further navigated to the web application, that is developed to be accessed by the administrator or the program team of the organization;</a:t>
            </a:r>
          </a:p>
        </p:txBody>
      </p:sp>
    </p:spTree>
    <p:extLst>
      <p:ext uri="{BB962C8B-B14F-4D97-AF65-F5344CB8AC3E}">
        <p14:creationId xmlns:p14="http://schemas.microsoft.com/office/powerpoint/2010/main" val="19562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sz="4000" b="1" dirty="0" smtClean="0">
                <a:solidFill>
                  <a:srgbClr val="92D050"/>
                </a:solidFill>
                <a:latin typeface="Times New Roman" panose="02020603050405020304" pitchFamily="18" charset="0"/>
                <a:cs typeface="Times New Roman" panose="02020603050405020304" pitchFamily="18" charset="0"/>
              </a:rPr>
              <a:t>PROBLEM SOLUTION</a:t>
            </a:r>
            <a:endParaRPr lang="en-US" sz="4000" b="1" dirty="0">
              <a:solidFill>
                <a:srgbClr val="92D05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20000"/>
          </a:bodyPr>
          <a:lstStyle/>
          <a:p>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This web application enables the administrator or the program team of the organization  to primarily decide whether they would like to accept or reject a certain project, based on the responses recorded to the need assessment form. </a:t>
            </a:r>
          </a:p>
          <a:p>
            <a:r>
              <a:rPr lang="en-US" dirty="0" smtClean="0">
                <a:latin typeface="Times New Roman" panose="02020603050405020304" pitchFamily="18" charset="0"/>
                <a:cs typeface="Times New Roman" panose="02020603050405020304" pitchFamily="18" charset="0"/>
              </a:rPr>
              <a:t>Furthermore </a:t>
            </a:r>
            <a:r>
              <a:rPr lang="en-US" dirty="0">
                <a:latin typeface="Times New Roman" panose="02020603050405020304" pitchFamily="18" charset="0"/>
                <a:cs typeface="Times New Roman" panose="02020603050405020304" pitchFamily="18" charset="0"/>
              </a:rPr>
              <a:t>after the acceptance of a project by the administrator, action plan is designed for successful implementation of the project</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If the needs of the institution are found to be inadequate , then the project is rejected by the administrator based on the responses recorded to the need assessment form.</a:t>
            </a:r>
          </a:p>
          <a:p>
            <a:r>
              <a:rPr lang="en-US" dirty="0" smtClean="0">
                <a:latin typeface="Times New Roman" panose="02020603050405020304" pitchFamily="18" charset="0"/>
                <a:cs typeface="Times New Roman" panose="02020603050405020304" pitchFamily="18" charset="0"/>
              </a:rPr>
              <a:t>Finally </a:t>
            </a:r>
            <a:r>
              <a:rPr lang="en-US" dirty="0">
                <a:latin typeface="Times New Roman" panose="02020603050405020304" pitchFamily="18" charset="0"/>
                <a:cs typeface="Times New Roman" panose="02020603050405020304" pitchFamily="18" charset="0"/>
              </a:rPr>
              <a:t>after taking review from the stakeholders and other concerned personnel of the organization, </a:t>
            </a:r>
            <a:r>
              <a:rPr lang="en-US" dirty="0" smtClean="0">
                <a:latin typeface="Times New Roman" panose="02020603050405020304" pitchFamily="18" charset="0"/>
                <a:cs typeface="Times New Roman" panose="02020603050405020304" pitchFamily="18" charset="0"/>
              </a:rPr>
              <a:t>and depending upon the past and current data set, post </a:t>
            </a:r>
            <a:r>
              <a:rPr lang="en-US" dirty="0">
                <a:latin typeface="Times New Roman" panose="02020603050405020304" pitchFamily="18" charset="0"/>
                <a:cs typeface="Times New Roman" panose="02020603050405020304" pitchFamily="18" charset="0"/>
              </a:rPr>
              <a:t>the completion of the project, a management report is </a:t>
            </a:r>
            <a:r>
              <a:rPr lang="en-US" dirty="0" smtClean="0">
                <a:latin typeface="Times New Roman" panose="02020603050405020304" pitchFamily="18" charset="0"/>
                <a:cs typeface="Times New Roman" panose="02020603050405020304" pitchFamily="18" charset="0"/>
              </a:rPr>
              <a:t>made comprising of bar graphs </a:t>
            </a:r>
            <a:r>
              <a:rPr lang="en-US" dirty="0">
                <a:latin typeface="Times New Roman" panose="02020603050405020304" pitchFamily="18" charset="0"/>
                <a:cs typeface="Times New Roman" panose="02020603050405020304" pitchFamily="18" charset="0"/>
              </a:rPr>
              <a:t>and presented before the schools, that depict the level of the progress after a particular </a:t>
            </a:r>
            <a:r>
              <a:rPr lang="en-US" dirty="0" smtClean="0">
                <a:latin typeface="Times New Roman" panose="02020603050405020304" pitchFamily="18" charset="0"/>
                <a:cs typeface="Times New Roman" panose="02020603050405020304" pitchFamily="18" charset="0"/>
              </a:rPr>
              <a:t>project </a:t>
            </a:r>
            <a:r>
              <a:rPr lang="en-US" dirty="0">
                <a:latin typeface="Times New Roman" panose="02020603050405020304" pitchFamily="18" charset="0"/>
                <a:cs typeface="Times New Roman" panose="02020603050405020304" pitchFamily="18" charset="0"/>
              </a:rPr>
              <a:t>was undertaken by the non-profit </a:t>
            </a:r>
            <a:r>
              <a:rPr lang="en-US" dirty="0" smtClean="0">
                <a:latin typeface="Times New Roman" panose="02020603050405020304" pitchFamily="18" charset="0"/>
                <a:cs typeface="Times New Roman" panose="02020603050405020304" pitchFamily="18" charset="0"/>
              </a:rPr>
              <a:t>organization in order to transform the institution to a higher level.</a:t>
            </a:r>
            <a:endParaRPr lang="en-US" dirty="0"/>
          </a:p>
        </p:txBody>
      </p:sp>
    </p:spTree>
    <p:extLst>
      <p:ext uri="{BB962C8B-B14F-4D97-AF65-F5344CB8AC3E}">
        <p14:creationId xmlns:p14="http://schemas.microsoft.com/office/powerpoint/2010/main" val="302801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268" y="836763"/>
            <a:ext cx="10498347" cy="1224950"/>
          </a:xfrm>
        </p:spPr>
        <p:txBody>
          <a:bodyPr/>
          <a:lstStyle/>
          <a:p>
            <a:r>
              <a:rPr lang="en-US" b="1" dirty="0" smtClean="0">
                <a:solidFill>
                  <a:srgbClr val="92D050"/>
                </a:solidFill>
                <a:latin typeface="Times New Roman" panose="02020603050405020304" pitchFamily="18" charset="0"/>
                <a:cs typeface="Times New Roman" panose="02020603050405020304" pitchFamily="18" charset="0"/>
              </a:rPr>
              <a:t>   SCREENSHOTS OF THE WEB APPLICATION</a:t>
            </a:r>
            <a:endParaRPr lang="en-US" b="1" dirty="0">
              <a:solidFill>
                <a:srgbClr val="92D05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2070340" y="2603500"/>
            <a:ext cx="8100203" cy="4012960"/>
          </a:xfrm>
          <a:prstGeom prst="rect">
            <a:avLst/>
          </a:prstGeom>
        </p:spPr>
      </p:pic>
    </p:spTree>
    <p:extLst>
      <p:ext uri="{BB962C8B-B14F-4D97-AF65-F5344CB8AC3E}">
        <p14:creationId xmlns:p14="http://schemas.microsoft.com/office/powerpoint/2010/main" val="3896748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sz="4000" b="1" dirty="0" smtClean="0">
                <a:solidFill>
                  <a:srgbClr val="92D050"/>
                </a:solidFill>
                <a:latin typeface="Times New Roman" panose="02020603050405020304" pitchFamily="18" charset="0"/>
                <a:cs typeface="Times New Roman" panose="02020603050405020304" pitchFamily="18" charset="0"/>
              </a:rPr>
              <a:t>SIGN UP PAGE</a:t>
            </a:r>
            <a:endParaRPr lang="en-US" sz="4000" b="1" dirty="0">
              <a:solidFill>
                <a:srgbClr val="92D05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932317" y="2603500"/>
            <a:ext cx="7901796" cy="4056092"/>
          </a:xfrm>
          <a:prstGeom prst="rect">
            <a:avLst/>
          </a:prstGeom>
        </p:spPr>
      </p:pic>
    </p:spTree>
    <p:extLst>
      <p:ext uri="{BB962C8B-B14F-4D97-AF65-F5344CB8AC3E}">
        <p14:creationId xmlns:p14="http://schemas.microsoft.com/office/powerpoint/2010/main" val="41945775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Ion Boardroom</Template>
  <TotalTime>271</TotalTime>
  <Words>746</Words>
  <Application>Microsoft Office PowerPoint</Application>
  <PresentationFormat>Widescreen</PresentationFormat>
  <Paragraphs>59</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Century Gothic</vt:lpstr>
      <vt:lpstr>Times New Roman</vt:lpstr>
      <vt:lpstr>Wingdings 3</vt:lpstr>
      <vt:lpstr>Ion Boardroom</vt:lpstr>
      <vt:lpstr>       CODE FOR GOOD   CARE WORKS FOUNDATION</vt:lpstr>
      <vt:lpstr>    ACKNOWLEDGEMENT</vt:lpstr>
      <vt:lpstr>               INTRODUCTION  Careworks Foundation(CWF) is a non-profit organization established in Jan 2014, that works towards changing the lives of the common mass and thereby creating a better future for them in this endeavor.  Driven by the belief that education and health are the two major pillars to accelerate growth in a society, CWF identified several smaller elements under these to encourage community development.  Thus they started surveying schools across the country and tried identifying the ones that are performing far below their potential, in order to transform them into a more well-functioning and modern institution with their extended support.       </vt:lpstr>
      <vt:lpstr>PROBLEM STATEMENT The requirement majorly involved the development of an application that would facilitate the collection of data , required for the conduction of the ‘Need Assessment’ event held in different government schools.  Based on the ‘Need Assessment’ performed by the field officers, the decision needs to be made by the program team, whether to accept or reject a project.  Once a project is accepted, the application should allow the Foundation to add, view and track each individual activity within a project, with the help of the Action Plan.   </vt:lpstr>
      <vt:lpstr>     TECHNOLOGY USED</vt:lpstr>
      <vt:lpstr>       PROBLEM SOLUTION </vt:lpstr>
      <vt:lpstr>    PROBLEM SOLUTION</vt:lpstr>
      <vt:lpstr>   SCREENSHOTS OF THE WEB APPLICATION</vt:lpstr>
      <vt:lpstr>      SIGN UP PAGE</vt:lpstr>
      <vt:lpstr>        SIGN IN PAGE</vt:lpstr>
      <vt:lpstr>         LIST OF SCHOOLS PAGE      </vt:lpstr>
      <vt:lpstr>    CATEGORIES OF DATA</vt:lpstr>
      <vt:lpstr>     SCHOOL PROFILE </vt:lpstr>
      <vt:lpstr>      SANITATION</vt:lpstr>
      <vt:lpstr>    CLASS ENVIRONMENT</vt:lpstr>
      <vt:lpstr>    HEALTH PROGRAMS</vt:lpstr>
      <vt:lpstr>     SCHOOL ENVIRONMENT</vt:lpstr>
      <vt:lpstr>     ANDROID APPLICATION</vt:lpstr>
      <vt:lpstr>     SCHOOL PROFILE</vt:lpstr>
      <vt:lpstr>     SCHOOL ENVIRONMENT</vt:lpstr>
      <vt:lpstr>      SANITATION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FOR GOOD   CARE WORKS FOUNDATION</dc:title>
  <dc:creator>Sulochana Roy</dc:creator>
  <cp:lastModifiedBy>Sulochana Roy</cp:lastModifiedBy>
  <cp:revision>37</cp:revision>
  <dcterms:created xsi:type="dcterms:W3CDTF">2018-07-07T23:36:43Z</dcterms:created>
  <dcterms:modified xsi:type="dcterms:W3CDTF">2018-07-08T04:08:13Z</dcterms:modified>
</cp:coreProperties>
</file>